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serrat Classic" panose="020B0604020202020204" charset="0"/>
      <p:regular r:id="rId25"/>
    </p:embeddedFont>
    <p:embeddedFont>
      <p:font typeface="Montserrat Classic Bold" panose="020B0604020202020204" charset="0"/>
      <p:regular r:id="rId26"/>
    </p:embeddedFont>
    <p:embeddedFont>
      <p:font typeface="Open Sauce" panose="020B0604020202020204" charset="0"/>
      <p:regular r:id="rId27"/>
    </p:embeddedFont>
    <p:embeddedFont>
      <p:font typeface="Open Sauce Bold" panose="020B0604020202020204" charset="0"/>
      <p:regular r:id="rId28"/>
    </p:embeddedFont>
    <p:embeddedFont>
      <p:font typeface="Oswald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236347" y="1407401"/>
            <a:ext cx="9815307" cy="4206202"/>
            <a:chOff x="0" y="0"/>
            <a:chExt cx="2585101" cy="1107806"/>
          </a:xfrm>
        </p:grpSpPr>
        <p:sp>
          <p:nvSpPr>
            <p:cNvPr id="5" name="Freeform 5"/>
            <p:cNvSpPr/>
            <p:nvPr/>
          </p:nvSpPr>
          <p:spPr>
            <a:xfrm>
              <a:off x="0" y="0"/>
              <a:ext cx="2585101" cy="1107806"/>
            </a:xfrm>
            <a:custGeom>
              <a:avLst/>
              <a:gdLst/>
              <a:ahLst/>
              <a:cxnLst/>
              <a:rect l="l" t="t" r="r" b="b"/>
              <a:pathLst>
                <a:path w="2585101" h="1107806">
                  <a:moveTo>
                    <a:pt x="0" y="0"/>
                  </a:moveTo>
                  <a:lnTo>
                    <a:pt x="2585101" y="0"/>
                  </a:lnTo>
                  <a:lnTo>
                    <a:pt x="2585101" y="1107806"/>
                  </a:lnTo>
                  <a:lnTo>
                    <a:pt x="0" y="1107806"/>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4236347" y="1407401"/>
            <a:ext cx="9815307" cy="4208864"/>
            <a:chOff x="0" y="0"/>
            <a:chExt cx="1895495" cy="812800"/>
          </a:xfrm>
        </p:grpSpPr>
        <p:sp>
          <p:nvSpPr>
            <p:cNvPr id="9" name="Freeform 9"/>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4236347" y="1650979"/>
            <a:ext cx="9815307" cy="3429001"/>
          </a:xfrm>
          <a:prstGeom prst="rect">
            <a:avLst/>
          </a:prstGeom>
        </p:spPr>
        <p:txBody>
          <a:bodyPr lIns="0" tIns="0" rIns="0" bIns="0" rtlCol="0" anchor="t">
            <a:spAutoFit/>
          </a:bodyPr>
          <a:lstStyle/>
          <a:p>
            <a:pPr algn="ctr">
              <a:lnSpc>
                <a:spcPts val="13799"/>
              </a:lnSpc>
            </a:pPr>
            <a:r>
              <a:rPr lang="en-US" sz="9999" spc="979">
                <a:solidFill>
                  <a:srgbClr val="231F20"/>
                </a:solidFill>
                <a:latin typeface="Oswald Bold"/>
              </a:rPr>
              <a:t>DATA SCIENCE FINAL PROJECT</a:t>
            </a:r>
          </a:p>
        </p:txBody>
      </p:sp>
      <p:sp>
        <p:nvSpPr>
          <p:cNvPr id="12" name="TextBox 12"/>
          <p:cNvSpPr txBox="1"/>
          <p:nvPr/>
        </p:nvSpPr>
        <p:spPr>
          <a:xfrm>
            <a:off x="2719596" y="5851728"/>
            <a:ext cx="12848809" cy="596265"/>
          </a:xfrm>
          <a:prstGeom prst="rect">
            <a:avLst/>
          </a:prstGeom>
        </p:spPr>
        <p:txBody>
          <a:bodyPr lIns="0" tIns="0" rIns="0" bIns="0" rtlCol="0" anchor="t">
            <a:spAutoFit/>
          </a:bodyPr>
          <a:lstStyle/>
          <a:p>
            <a:pPr algn="ctr">
              <a:lnSpc>
                <a:spcPts val="4830"/>
              </a:lnSpc>
            </a:pPr>
            <a:r>
              <a:rPr lang="en-US" sz="3500" spc="185">
                <a:solidFill>
                  <a:srgbClr val="231F20"/>
                </a:solidFill>
                <a:latin typeface="Montserrat Classic Bold"/>
              </a:rPr>
              <a:t> Predicting the rating of Books</a:t>
            </a:r>
          </a:p>
        </p:txBody>
      </p:sp>
      <p:sp>
        <p:nvSpPr>
          <p:cNvPr id="13" name="TextBox 13"/>
          <p:cNvSpPr txBox="1"/>
          <p:nvPr/>
        </p:nvSpPr>
        <p:spPr>
          <a:xfrm>
            <a:off x="7657447" y="6753147"/>
            <a:ext cx="2973106"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231F20"/>
                </a:solidFill>
                <a:latin typeface="Open Sauce"/>
              </a:rPr>
              <a:t>by Shaylee Nahum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144000" y="2965734"/>
            <a:ext cx="8556416" cy="6755601"/>
          </a:xfrm>
          <a:custGeom>
            <a:avLst/>
            <a:gdLst/>
            <a:ahLst/>
            <a:cxnLst/>
            <a:rect l="l" t="t" r="r" b="b"/>
            <a:pathLst>
              <a:path w="8556416" h="6755601">
                <a:moveTo>
                  <a:pt x="0" y="0"/>
                </a:moveTo>
                <a:lnTo>
                  <a:pt x="8556416" y="0"/>
                </a:lnTo>
                <a:lnTo>
                  <a:pt x="8556416" y="6755601"/>
                </a:lnTo>
                <a:lnTo>
                  <a:pt x="0" y="6755601"/>
                </a:lnTo>
                <a:lnTo>
                  <a:pt x="0" y="0"/>
                </a:lnTo>
                <a:close/>
              </a:path>
            </a:pathLst>
          </a:custGeom>
          <a:blipFill>
            <a:blip r:embed="rId2"/>
            <a:stretch>
              <a:fillRect l="-97751" t="-105566" r="-155124" b="-45837"/>
            </a:stretch>
          </a:blipFill>
        </p:spPr>
      </p:sp>
      <p:sp>
        <p:nvSpPr>
          <p:cNvPr id="3" name="Freeform 3"/>
          <p:cNvSpPr/>
          <p:nvPr/>
        </p:nvSpPr>
        <p:spPr>
          <a:xfrm>
            <a:off x="648323" y="451007"/>
            <a:ext cx="7071127" cy="7159516"/>
          </a:xfrm>
          <a:custGeom>
            <a:avLst/>
            <a:gdLst/>
            <a:ahLst/>
            <a:cxnLst/>
            <a:rect l="l" t="t" r="r" b="b"/>
            <a:pathLst>
              <a:path w="7071127" h="7159516">
                <a:moveTo>
                  <a:pt x="0" y="0"/>
                </a:moveTo>
                <a:lnTo>
                  <a:pt x="7071127" y="0"/>
                </a:lnTo>
                <a:lnTo>
                  <a:pt x="7071127" y="7159516"/>
                </a:lnTo>
                <a:lnTo>
                  <a:pt x="0" y="7159516"/>
                </a:lnTo>
                <a:lnTo>
                  <a:pt x="0" y="0"/>
                </a:lnTo>
                <a:close/>
              </a:path>
            </a:pathLst>
          </a:custGeom>
          <a:blipFill>
            <a:blip r:embed="rId3"/>
            <a:stretch>
              <a:fillRect l="-93881" t="-48401" r="-148133" b="-41607"/>
            </a:stretch>
          </a:blipFill>
        </p:spPr>
      </p:sp>
      <p:grpSp>
        <p:nvGrpSpPr>
          <p:cNvPr id="4" name="Group 4"/>
          <p:cNvGrpSpPr/>
          <p:nvPr/>
        </p:nvGrpSpPr>
        <p:grpSpPr>
          <a:xfrm>
            <a:off x="648323" y="5799111"/>
            <a:ext cx="7071127" cy="859251"/>
            <a:chOff x="0" y="0"/>
            <a:chExt cx="1862354" cy="226305"/>
          </a:xfrm>
        </p:grpSpPr>
        <p:sp>
          <p:nvSpPr>
            <p:cNvPr id="5" name="Freeform 5"/>
            <p:cNvSpPr/>
            <p:nvPr/>
          </p:nvSpPr>
          <p:spPr>
            <a:xfrm>
              <a:off x="0" y="0"/>
              <a:ext cx="1862354" cy="226305"/>
            </a:xfrm>
            <a:custGeom>
              <a:avLst/>
              <a:gdLst/>
              <a:ahLst/>
              <a:cxnLst/>
              <a:rect l="l" t="t" r="r" b="b"/>
              <a:pathLst>
                <a:path w="1862354" h="226305">
                  <a:moveTo>
                    <a:pt x="0" y="0"/>
                  </a:moveTo>
                  <a:lnTo>
                    <a:pt x="1862354" y="0"/>
                  </a:lnTo>
                  <a:lnTo>
                    <a:pt x="1862354" y="226305"/>
                  </a:lnTo>
                  <a:lnTo>
                    <a:pt x="0" y="226305"/>
                  </a:lnTo>
                  <a:close/>
                </a:path>
              </a:pathLst>
            </a:custGeom>
            <a:solidFill>
              <a:srgbClr val="FFFFFF"/>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7368930" y="6084455"/>
            <a:ext cx="350520" cy="259080"/>
            <a:chOff x="0" y="0"/>
            <a:chExt cx="92318" cy="68235"/>
          </a:xfrm>
        </p:grpSpPr>
        <p:sp>
          <p:nvSpPr>
            <p:cNvPr id="8" name="Freeform 8"/>
            <p:cNvSpPr/>
            <p:nvPr/>
          </p:nvSpPr>
          <p:spPr>
            <a:xfrm>
              <a:off x="0" y="0"/>
              <a:ext cx="92318" cy="68235"/>
            </a:xfrm>
            <a:custGeom>
              <a:avLst/>
              <a:gdLst/>
              <a:ahLst/>
              <a:cxnLst/>
              <a:rect l="l" t="t" r="r" b="b"/>
              <a:pathLst>
                <a:path w="92318" h="68235">
                  <a:moveTo>
                    <a:pt x="0" y="0"/>
                  </a:moveTo>
                  <a:lnTo>
                    <a:pt x="92318" y="0"/>
                  </a:lnTo>
                  <a:lnTo>
                    <a:pt x="92318" y="68235"/>
                  </a:lnTo>
                  <a:lnTo>
                    <a:pt x="0" y="68235"/>
                  </a:lnTo>
                  <a:close/>
                </a:path>
              </a:pathLst>
            </a:custGeom>
            <a:solidFill>
              <a:srgbClr val="FFFFFF"/>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019610" y="429775"/>
            <a:ext cx="10248781" cy="9427450"/>
          </a:xfrm>
          <a:custGeom>
            <a:avLst/>
            <a:gdLst/>
            <a:ahLst/>
            <a:cxnLst/>
            <a:rect l="l" t="t" r="r" b="b"/>
            <a:pathLst>
              <a:path w="10248781" h="9427450">
                <a:moveTo>
                  <a:pt x="0" y="0"/>
                </a:moveTo>
                <a:lnTo>
                  <a:pt x="10248780" y="0"/>
                </a:lnTo>
                <a:lnTo>
                  <a:pt x="10248780" y="9427450"/>
                </a:lnTo>
                <a:lnTo>
                  <a:pt x="0" y="9427450"/>
                </a:lnTo>
                <a:lnTo>
                  <a:pt x="0" y="0"/>
                </a:lnTo>
                <a:close/>
              </a:path>
            </a:pathLst>
          </a:custGeom>
          <a:blipFill>
            <a:blip r:embed="rId2"/>
            <a:stretch>
              <a:fillRect l="-48310" t="-34346" r="-96459" b="-1533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016995" y="0"/>
            <a:ext cx="6219080" cy="4940593"/>
          </a:xfrm>
          <a:custGeom>
            <a:avLst/>
            <a:gdLst/>
            <a:ahLst/>
            <a:cxnLst/>
            <a:rect l="l" t="t" r="r" b="b"/>
            <a:pathLst>
              <a:path w="6219080" h="4940593">
                <a:moveTo>
                  <a:pt x="0" y="0"/>
                </a:moveTo>
                <a:lnTo>
                  <a:pt x="6219080" y="0"/>
                </a:lnTo>
                <a:lnTo>
                  <a:pt x="6219080" y="4940593"/>
                </a:lnTo>
                <a:lnTo>
                  <a:pt x="0" y="4940593"/>
                </a:lnTo>
                <a:lnTo>
                  <a:pt x="0" y="0"/>
                </a:lnTo>
                <a:close/>
              </a:path>
            </a:pathLst>
          </a:custGeom>
          <a:blipFill>
            <a:blip r:embed="rId2"/>
            <a:stretch>
              <a:fillRect l="-56809" t="-58593" r="-117224" b="-35438"/>
            </a:stretch>
          </a:blipFill>
        </p:spPr>
      </p:sp>
      <p:sp>
        <p:nvSpPr>
          <p:cNvPr id="3" name="Freeform 3"/>
          <p:cNvSpPr/>
          <p:nvPr/>
        </p:nvSpPr>
        <p:spPr>
          <a:xfrm>
            <a:off x="9778020" y="5312476"/>
            <a:ext cx="6587458" cy="4974524"/>
          </a:xfrm>
          <a:custGeom>
            <a:avLst/>
            <a:gdLst/>
            <a:ahLst/>
            <a:cxnLst/>
            <a:rect l="l" t="t" r="r" b="b"/>
            <a:pathLst>
              <a:path w="6587458" h="4974524">
                <a:moveTo>
                  <a:pt x="0" y="0"/>
                </a:moveTo>
                <a:lnTo>
                  <a:pt x="6587457" y="0"/>
                </a:lnTo>
                <a:lnTo>
                  <a:pt x="6587457" y="4974524"/>
                </a:lnTo>
                <a:lnTo>
                  <a:pt x="0" y="4974524"/>
                </a:lnTo>
                <a:lnTo>
                  <a:pt x="0" y="0"/>
                </a:lnTo>
                <a:close/>
              </a:path>
            </a:pathLst>
          </a:custGeom>
          <a:blipFill>
            <a:blip r:embed="rId3"/>
            <a:stretch>
              <a:fillRect l="-53901" t="-64472" r="-108023" b="-30631"/>
            </a:stretch>
          </a:blipFill>
        </p:spPr>
      </p:sp>
      <p:sp>
        <p:nvSpPr>
          <p:cNvPr id="4" name="Freeform 4"/>
          <p:cNvSpPr/>
          <p:nvPr/>
        </p:nvSpPr>
        <p:spPr>
          <a:xfrm>
            <a:off x="1264995" y="5312476"/>
            <a:ext cx="6971080" cy="4974524"/>
          </a:xfrm>
          <a:custGeom>
            <a:avLst/>
            <a:gdLst/>
            <a:ahLst/>
            <a:cxnLst/>
            <a:rect l="l" t="t" r="r" b="b"/>
            <a:pathLst>
              <a:path w="6971080" h="4974524">
                <a:moveTo>
                  <a:pt x="0" y="0"/>
                </a:moveTo>
                <a:lnTo>
                  <a:pt x="6971080" y="0"/>
                </a:lnTo>
                <a:lnTo>
                  <a:pt x="6971080" y="4974524"/>
                </a:lnTo>
                <a:lnTo>
                  <a:pt x="0" y="4974524"/>
                </a:lnTo>
                <a:lnTo>
                  <a:pt x="0" y="0"/>
                </a:lnTo>
                <a:close/>
              </a:path>
            </a:pathLst>
          </a:custGeom>
          <a:blipFill>
            <a:blip r:embed="rId4"/>
            <a:stretch>
              <a:fillRect l="-58346" t="-79019" r="-119127" b="-39703"/>
            </a:stretch>
          </a:blipFill>
        </p:spPr>
      </p:sp>
      <p:sp>
        <p:nvSpPr>
          <p:cNvPr id="5" name="Freeform 5"/>
          <p:cNvSpPr/>
          <p:nvPr/>
        </p:nvSpPr>
        <p:spPr>
          <a:xfrm>
            <a:off x="9778020" y="0"/>
            <a:ext cx="6527022" cy="4940593"/>
          </a:xfrm>
          <a:custGeom>
            <a:avLst/>
            <a:gdLst/>
            <a:ahLst/>
            <a:cxnLst/>
            <a:rect l="l" t="t" r="r" b="b"/>
            <a:pathLst>
              <a:path w="6527022" h="4940593">
                <a:moveTo>
                  <a:pt x="0" y="0"/>
                </a:moveTo>
                <a:lnTo>
                  <a:pt x="6527022" y="0"/>
                </a:lnTo>
                <a:lnTo>
                  <a:pt x="6527022" y="4940593"/>
                </a:lnTo>
                <a:lnTo>
                  <a:pt x="0" y="4940593"/>
                </a:lnTo>
                <a:lnTo>
                  <a:pt x="0" y="0"/>
                </a:lnTo>
                <a:close/>
              </a:path>
            </a:pathLst>
          </a:custGeom>
          <a:blipFill>
            <a:blip r:embed="rId5"/>
            <a:stretch>
              <a:fillRect l="-54166" t="-72110" r="-110499" b="-24568"/>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105486" y="696860"/>
            <a:ext cx="10077028" cy="8893281"/>
          </a:xfrm>
          <a:custGeom>
            <a:avLst/>
            <a:gdLst/>
            <a:ahLst/>
            <a:cxnLst/>
            <a:rect l="l" t="t" r="r" b="b"/>
            <a:pathLst>
              <a:path w="10077028" h="8893281">
                <a:moveTo>
                  <a:pt x="0" y="0"/>
                </a:moveTo>
                <a:lnTo>
                  <a:pt x="10077028" y="0"/>
                </a:lnTo>
                <a:lnTo>
                  <a:pt x="10077028" y="8893280"/>
                </a:lnTo>
                <a:lnTo>
                  <a:pt x="0" y="8893280"/>
                </a:lnTo>
                <a:lnTo>
                  <a:pt x="0" y="0"/>
                </a:lnTo>
                <a:close/>
              </a:path>
            </a:pathLst>
          </a:custGeom>
          <a:blipFill>
            <a:blip r:embed="rId2"/>
            <a:stretch>
              <a:fillRect l="-42175" t="-24038" r="-60003" b="-4824"/>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85118" y="354632"/>
            <a:ext cx="17242860" cy="9620860"/>
            <a:chOff x="0" y="0"/>
            <a:chExt cx="4541329" cy="2533889"/>
          </a:xfrm>
        </p:grpSpPr>
        <p:sp>
          <p:nvSpPr>
            <p:cNvPr id="3" name="Freeform 3"/>
            <p:cNvSpPr/>
            <p:nvPr/>
          </p:nvSpPr>
          <p:spPr>
            <a:xfrm>
              <a:off x="0" y="0"/>
              <a:ext cx="4541329" cy="2533889"/>
            </a:xfrm>
            <a:custGeom>
              <a:avLst/>
              <a:gdLst/>
              <a:ahLst/>
              <a:cxnLst/>
              <a:rect l="l" t="t" r="r" b="b"/>
              <a:pathLst>
                <a:path w="4541329" h="2533889">
                  <a:moveTo>
                    <a:pt x="0" y="0"/>
                  </a:moveTo>
                  <a:lnTo>
                    <a:pt x="4541329" y="0"/>
                  </a:lnTo>
                  <a:lnTo>
                    <a:pt x="4541329" y="2533889"/>
                  </a:lnTo>
                  <a:lnTo>
                    <a:pt x="0" y="2533889"/>
                  </a:lnTo>
                  <a:close/>
                </a:path>
              </a:pathLst>
            </a:custGeom>
            <a:solidFill>
              <a:srgbClr val="CCCCC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747364" y="559946"/>
            <a:ext cx="14793272" cy="9167107"/>
          </a:xfrm>
          <a:custGeom>
            <a:avLst/>
            <a:gdLst/>
            <a:ahLst/>
            <a:cxnLst/>
            <a:rect l="l" t="t" r="r" b="b"/>
            <a:pathLst>
              <a:path w="14793272" h="9167107">
                <a:moveTo>
                  <a:pt x="0" y="0"/>
                </a:moveTo>
                <a:lnTo>
                  <a:pt x="14793272" y="0"/>
                </a:lnTo>
                <a:lnTo>
                  <a:pt x="14793272" y="9167108"/>
                </a:lnTo>
                <a:lnTo>
                  <a:pt x="0" y="9167108"/>
                </a:lnTo>
                <a:lnTo>
                  <a:pt x="0" y="0"/>
                </a:lnTo>
                <a:close/>
              </a:path>
            </a:pathLst>
          </a:custGeom>
          <a:blipFill>
            <a:blip r:embed="rId2"/>
            <a:stretch>
              <a:fillRect l="-22509" t="-23261" r="-20836" b="-6857"/>
            </a:stretch>
          </a:blipFill>
        </p:spPr>
      </p:sp>
      <p:grpSp>
        <p:nvGrpSpPr>
          <p:cNvPr id="6" name="Group 6"/>
          <p:cNvGrpSpPr/>
          <p:nvPr/>
        </p:nvGrpSpPr>
        <p:grpSpPr>
          <a:xfrm>
            <a:off x="3941234" y="5391919"/>
            <a:ext cx="691699" cy="273591"/>
            <a:chOff x="0" y="0"/>
            <a:chExt cx="182176" cy="72057"/>
          </a:xfrm>
        </p:grpSpPr>
        <p:sp>
          <p:nvSpPr>
            <p:cNvPr id="7" name="Freeform 7"/>
            <p:cNvSpPr/>
            <p:nvPr/>
          </p:nvSpPr>
          <p:spPr>
            <a:xfrm>
              <a:off x="0" y="0"/>
              <a:ext cx="182176" cy="72057"/>
            </a:xfrm>
            <a:custGeom>
              <a:avLst/>
              <a:gdLst/>
              <a:ahLst/>
              <a:cxnLst/>
              <a:rect l="l" t="t" r="r" b="b"/>
              <a:pathLst>
                <a:path w="182176" h="72057">
                  <a:moveTo>
                    <a:pt x="0" y="0"/>
                  </a:moveTo>
                  <a:lnTo>
                    <a:pt x="182176" y="0"/>
                  </a:lnTo>
                  <a:lnTo>
                    <a:pt x="182176" y="72057"/>
                  </a:lnTo>
                  <a:lnTo>
                    <a:pt x="0" y="72057"/>
                  </a:lnTo>
                  <a:close/>
                </a:path>
              </a:pathLst>
            </a:custGeom>
            <a:solidFill>
              <a:srgbClr val="CCCCCC">
                <a:alpha val="55686"/>
              </a:srgbClr>
            </a:solidFill>
            <a:ln w="762000">
              <a:solidFill>
                <a:srgbClr val="CCCCCC">
                  <a:alpha val="55686"/>
                </a:srgbClr>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2272249" y="591166"/>
            <a:ext cx="13247603" cy="2092363"/>
            <a:chOff x="0" y="0"/>
            <a:chExt cx="3489081" cy="551075"/>
          </a:xfrm>
        </p:grpSpPr>
        <p:sp>
          <p:nvSpPr>
            <p:cNvPr id="4" name="Freeform 4"/>
            <p:cNvSpPr/>
            <p:nvPr/>
          </p:nvSpPr>
          <p:spPr>
            <a:xfrm>
              <a:off x="0" y="0"/>
              <a:ext cx="3489080" cy="551075"/>
            </a:xfrm>
            <a:custGeom>
              <a:avLst/>
              <a:gdLst/>
              <a:ahLst/>
              <a:cxnLst/>
              <a:rect l="l" t="t" r="r" b="b"/>
              <a:pathLst>
                <a:path w="3489080" h="551075">
                  <a:moveTo>
                    <a:pt x="0" y="0"/>
                  </a:moveTo>
                  <a:lnTo>
                    <a:pt x="3489080" y="0"/>
                  </a:lnTo>
                  <a:lnTo>
                    <a:pt x="3489080" y="551075"/>
                  </a:lnTo>
                  <a:lnTo>
                    <a:pt x="0" y="551075"/>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728984" y="895350"/>
            <a:ext cx="12334132" cy="1350644"/>
          </a:xfrm>
          <a:prstGeom prst="rect">
            <a:avLst/>
          </a:prstGeom>
        </p:spPr>
        <p:txBody>
          <a:bodyPr lIns="0" tIns="0" rIns="0" bIns="0" rtlCol="0" anchor="t">
            <a:spAutoFit/>
          </a:bodyPr>
          <a:lstStyle/>
          <a:p>
            <a:pPr marL="0" lvl="0" indent="0" algn="ctr">
              <a:lnSpc>
                <a:spcPts val="11040"/>
              </a:lnSpc>
              <a:spcBef>
                <a:spcPct val="0"/>
              </a:spcBef>
            </a:pPr>
            <a:r>
              <a:rPr lang="en-US" sz="8000" spc="784">
                <a:solidFill>
                  <a:srgbClr val="231F20"/>
                </a:solidFill>
                <a:latin typeface="Oswald Bold"/>
              </a:rPr>
              <a:t>MACHINE LEARNING</a:t>
            </a:r>
          </a:p>
        </p:txBody>
      </p:sp>
      <p:sp>
        <p:nvSpPr>
          <p:cNvPr id="8" name="TextBox 8"/>
          <p:cNvSpPr txBox="1"/>
          <p:nvPr/>
        </p:nvSpPr>
        <p:spPr>
          <a:xfrm>
            <a:off x="2728984" y="4048125"/>
            <a:ext cx="11932971" cy="21240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100F0D"/>
                </a:solidFill>
                <a:latin typeface="Montserrat Classic"/>
              </a:rPr>
              <a:t>Can we predict based on the parameters of the book what rating it will have?</a:t>
            </a:r>
          </a:p>
          <a:p>
            <a:pPr marL="647700" lvl="1" indent="-323850">
              <a:lnSpc>
                <a:spcPts val="4200"/>
              </a:lnSpc>
              <a:buFont typeface="Arial"/>
              <a:buChar char="•"/>
            </a:pPr>
            <a:r>
              <a:rPr lang="en-US" sz="3000">
                <a:solidFill>
                  <a:srgbClr val="100F0D"/>
                </a:solidFill>
                <a:latin typeface="Montserrat Classic"/>
              </a:rPr>
              <a:t>Is there a connection between parameters and the rating?</a:t>
            </a:r>
          </a:p>
          <a:p>
            <a:pPr marL="647700" lvl="1" indent="-323850">
              <a:lnSpc>
                <a:spcPts val="4200"/>
              </a:lnSpc>
              <a:buFont typeface="Arial"/>
              <a:buChar char="•"/>
            </a:pPr>
            <a:r>
              <a:rPr lang="en-US" sz="3000">
                <a:solidFill>
                  <a:srgbClr val="100F0D"/>
                </a:solidFill>
                <a:latin typeface="Montserrat Classic"/>
              </a:rPr>
              <a:t>To evaluate the model we will use r2 and rmse</a:t>
            </a:r>
          </a:p>
        </p:txBody>
      </p:sp>
      <p:sp>
        <p:nvSpPr>
          <p:cNvPr id="9" name="Freeform 9"/>
          <p:cNvSpPr/>
          <p:nvPr/>
        </p:nvSpPr>
        <p:spPr>
          <a:xfrm rot="887923">
            <a:off x="-5350613" y="507743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3671886" y="7773315"/>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698849" y="-4484694"/>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543163" y="462694"/>
            <a:ext cx="15291797" cy="3953489"/>
          </a:xfrm>
          <a:custGeom>
            <a:avLst/>
            <a:gdLst/>
            <a:ahLst/>
            <a:cxnLst/>
            <a:rect l="l" t="t" r="r" b="b"/>
            <a:pathLst>
              <a:path w="15291797" h="3953489">
                <a:moveTo>
                  <a:pt x="0" y="0"/>
                </a:moveTo>
                <a:lnTo>
                  <a:pt x="15291798" y="0"/>
                </a:lnTo>
                <a:lnTo>
                  <a:pt x="15291798" y="3953490"/>
                </a:lnTo>
                <a:lnTo>
                  <a:pt x="0" y="3953490"/>
                </a:lnTo>
                <a:lnTo>
                  <a:pt x="0" y="0"/>
                </a:lnTo>
                <a:close/>
              </a:path>
            </a:pathLst>
          </a:custGeom>
          <a:blipFill>
            <a:blip r:embed="rId4"/>
            <a:stretch>
              <a:fillRect l="-23332" t="-99893" r="-13865" b="-98608"/>
            </a:stretch>
          </a:blipFill>
        </p:spPr>
      </p:sp>
      <p:sp>
        <p:nvSpPr>
          <p:cNvPr id="11" name="Freeform 11"/>
          <p:cNvSpPr/>
          <p:nvPr/>
        </p:nvSpPr>
        <p:spPr>
          <a:xfrm>
            <a:off x="2773566" y="5143500"/>
            <a:ext cx="14971271" cy="4659109"/>
          </a:xfrm>
          <a:custGeom>
            <a:avLst/>
            <a:gdLst/>
            <a:ahLst/>
            <a:cxnLst/>
            <a:rect l="l" t="t" r="r" b="b"/>
            <a:pathLst>
              <a:path w="14971271" h="4659109">
                <a:moveTo>
                  <a:pt x="0" y="0"/>
                </a:moveTo>
                <a:lnTo>
                  <a:pt x="14971271" y="0"/>
                </a:lnTo>
                <a:lnTo>
                  <a:pt x="14971271" y="4659109"/>
                </a:lnTo>
                <a:lnTo>
                  <a:pt x="0" y="4659109"/>
                </a:lnTo>
                <a:lnTo>
                  <a:pt x="0" y="0"/>
                </a:lnTo>
                <a:close/>
              </a:path>
            </a:pathLst>
          </a:custGeom>
          <a:blipFill>
            <a:blip r:embed="rId5"/>
            <a:stretch>
              <a:fillRect l="-23616" t="-103142" r="-15167" b="-47710"/>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9439879" y="3363588"/>
            <a:ext cx="7641577" cy="5814244"/>
          </a:xfrm>
          <a:custGeom>
            <a:avLst/>
            <a:gdLst/>
            <a:ahLst/>
            <a:cxnLst/>
            <a:rect l="l" t="t" r="r" b="b"/>
            <a:pathLst>
              <a:path w="7641577" h="5814244">
                <a:moveTo>
                  <a:pt x="0" y="0"/>
                </a:moveTo>
                <a:lnTo>
                  <a:pt x="7641577" y="0"/>
                </a:lnTo>
                <a:lnTo>
                  <a:pt x="7641577" y="5814244"/>
                </a:lnTo>
                <a:lnTo>
                  <a:pt x="0" y="5814244"/>
                </a:lnTo>
                <a:lnTo>
                  <a:pt x="0" y="0"/>
                </a:lnTo>
                <a:close/>
              </a:path>
            </a:pathLst>
          </a:custGeom>
          <a:blipFill>
            <a:blip r:embed="rId3"/>
            <a:stretch>
              <a:fillRect l="-57737" t="-66862" r="-118435" b="-37308"/>
            </a:stretch>
          </a:blipFill>
        </p:spPr>
      </p:sp>
      <p:sp>
        <p:nvSpPr>
          <p:cNvPr id="4" name="Freeform 4"/>
          <p:cNvSpPr/>
          <p:nvPr/>
        </p:nvSpPr>
        <p:spPr>
          <a:xfrm>
            <a:off x="1028700" y="3323354"/>
            <a:ext cx="7422970" cy="5894712"/>
          </a:xfrm>
          <a:custGeom>
            <a:avLst/>
            <a:gdLst/>
            <a:ahLst/>
            <a:cxnLst/>
            <a:rect l="l" t="t" r="r" b="b"/>
            <a:pathLst>
              <a:path w="7422970" h="5894712">
                <a:moveTo>
                  <a:pt x="0" y="0"/>
                </a:moveTo>
                <a:lnTo>
                  <a:pt x="7422970" y="0"/>
                </a:lnTo>
                <a:lnTo>
                  <a:pt x="7422970" y="5894712"/>
                </a:lnTo>
                <a:lnTo>
                  <a:pt x="0" y="5894712"/>
                </a:lnTo>
                <a:lnTo>
                  <a:pt x="0" y="0"/>
                </a:lnTo>
                <a:close/>
              </a:path>
            </a:pathLst>
          </a:custGeom>
          <a:blipFill>
            <a:blip r:embed="rId4"/>
            <a:stretch>
              <a:fillRect l="-73516" t="-67722" r="-132555" b="-49078"/>
            </a:stretch>
          </a:blipFill>
        </p:spPr>
      </p:sp>
      <p:sp>
        <p:nvSpPr>
          <p:cNvPr id="5" name="TextBox 5"/>
          <p:cNvSpPr txBox="1"/>
          <p:nvPr/>
        </p:nvSpPr>
        <p:spPr>
          <a:xfrm>
            <a:off x="2318273" y="362083"/>
            <a:ext cx="14243211" cy="2841625"/>
          </a:xfrm>
          <a:prstGeom prst="rect">
            <a:avLst/>
          </a:prstGeom>
        </p:spPr>
        <p:txBody>
          <a:bodyPr lIns="0" tIns="0" rIns="0" bIns="0" rtlCol="0" anchor="t">
            <a:spAutoFit/>
          </a:bodyPr>
          <a:lstStyle/>
          <a:p>
            <a:pPr>
              <a:lnSpc>
                <a:spcPts val="4550"/>
              </a:lnSpc>
            </a:pPr>
            <a:r>
              <a:rPr lang="en-US" sz="3500" dirty="0">
                <a:solidFill>
                  <a:srgbClr val="000000"/>
                </a:solidFill>
                <a:latin typeface="Open Sauce"/>
              </a:rPr>
              <a:t>Linear Regression - </a:t>
            </a:r>
            <a:r>
              <a:rPr lang="en-US" sz="3500" dirty="0">
                <a:solidFill>
                  <a:srgbClr val="000000"/>
                </a:solidFill>
                <a:latin typeface="Open Sauce Bold"/>
              </a:rPr>
              <a:t>RMSE</a:t>
            </a:r>
            <a:r>
              <a:rPr lang="en-US" sz="3500" dirty="0">
                <a:solidFill>
                  <a:srgbClr val="000000"/>
                </a:solidFill>
                <a:latin typeface="Open Sauce"/>
              </a:rPr>
              <a:t>: 0.5193198963157538</a:t>
            </a:r>
          </a:p>
          <a:p>
            <a:pPr>
              <a:lnSpc>
                <a:spcPts val="4550"/>
              </a:lnSpc>
            </a:pPr>
            <a:r>
              <a:rPr lang="en-US" sz="3500" dirty="0">
                <a:solidFill>
                  <a:srgbClr val="000000"/>
                </a:solidFill>
                <a:latin typeface="Open Sauce Bold"/>
              </a:rPr>
              <a:t>R2</a:t>
            </a:r>
            <a:r>
              <a:rPr lang="en-US" sz="3500" dirty="0">
                <a:solidFill>
                  <a:srgbClr val="000000"/>
                </a:solidFill>
                <a:latin typeface="Open Sauce"/>
              </a:rPr>
              <a:t>:0.036852363321188575 </a:t>
            </a:r>
          </a:p>
          <a:p>
            <a:pPr algn="ctr">
              <a:lnSpc>
                <a:spcPts val="4550"/>
              </a:lnSpc>
            </a:pPr>
            <a:endParaRPr lang="en-US" sz="3500" dirty="0">
              <a:solidFill>
                <a:srgbClr val="000000"/>
              </a:solidFill>
              <a:latin typeface="Open Sauce"/>
            </a:endParaRPr>
          </a:p>
          <a:p>
            <a:pPr>
              <a:lnSpc>
                <a:spcPts val="4550"/>
              </a:lnSpc>
            </a:pPr>
            <a:r>
              <a:rPr lang="en-US" sz="3500" dirty="0">
                <a:solidFill>
                  <a:srgbClr val="000000"/>
                </a:solidFill>
                <a:latin typeface="Open Sauce"/>
              </a:rPr>
              <a:t>Random Forest Regression - </a:t>
            </a:r>
            <a:r>
              <a:rPr lang="en-US" sz="3500" dirty="0">
                <a:solidFill>
                  <a:srgbClr val="000000"/>
                </a:solidFill>
                <a:latin typeface="Open Sauce Bold"/>
              </a:rPr>
              <a:t>RMSE</a:t>
            </a:r>
            <a:r>
              <a:rPr lang="en-US" sz="3500" dirty="0">
                <a:solidFill>
                  <a:srgbClr val="000000"/>
                </a:solidFill>
                <a:latin typeface="Open Sauce"/>
              </a:rPr>
              <a:t>: 0.06531829982154097</a:t>
            </a:r>
          </a:p>
          <a:p>
            <a:pPr>
              <a:lnSpc>
                <a:spcPts val="4550"/>
              </a:lnSpc>
              <a:spcBef>
                <a:spcPct val="0"/>
              </a:spcBef>
            </a:pPr>
            <a:r>
              <a:rPr lang="en-US" sz="3500" dirty="0">
                <a:solidFill>
                  <a:srgbClr val="000000"/>
                </a:solidFill>
                <a:latin typeface="Open Sauce Bold"/>
              </a:rPr>
              <a:t>R2</a:t>
            </a:r>
            <a:r>
              <a:rPr lang="en-US" sz="3500" dirty="0">
                <a:solidFill>
                  <a:srgbClr val="000000"/>
                </a:solidFill>
                <a:latin typeface="Open Sauce"/>
              </a:rPr>
              <a:t>: 0.9847632380058123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257863">
            <a:off x="-671176" y="7895129"/>
            <a:ext cx="21273218" cy="9128145"/>
          </a:xfrm>
          <a:custGeom>
            <a:avLst/>
            <a:gdLst/>
            <a:ahLst/>
            <a:cxnLst/>
            <a:rect l="l" t="t" r="r" b="b"/>
            <a:pathLst>
              <a:path w="21273218" h="9128145">
                <a:moveTo>
                  <a:pt x="0" y="0"/>
                </a:moveTo>
                <a:lnTo>
                  <a:pt x="21273218" y="0"/>
                </a:lnTo>
                <a:lnTo>
                  <a:pt x="21273218" y="9128144"/>
                </a:lnTo>
                <a:lnTo>
                  <a:pt x="0" y="9128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29497" y="753915"/>
            <a:ext cx="16429803" cy="3313918"/>
            <a:chOff x="0" y="0"/>
            <a:chExt cx="4327191" cy="872802"/>
          </a:xfrm>
        </p:grpSpPr>
        <p:sp>
          <p:nvSpPr>
            <p:cNvPr id="5" name="Freeform 5"/>
            <p:cNvSpPr/>
            <p:nvPr/>
          </p:nvSpPr>
          <p:spPr>
            <a:xfrm>
              <a:off x="0" y="0"/>
              <a:ext cx="4327191" cy="872802"/>
            </a:xfrm>
            <a:custGeom>
              <a:avLst/>
              <a:gdLst/>
              <a:ahLst/>
              <a:cxnLst/>
              <a:rect l="l" t="t" r="r" b="b"/>
              <a:pathLst>
                <a:path w="4327191" h="872802">
                  <a:moveTo>
                    <a:pt x="0" y="0"/>
                  </a:moveTo>
                  <a:lnTo>
                    <a:pt x="4327191" y="0"/>
                  </a:lnTo>
                  <a:lnTo>
                    <a:pt x="4327191" y="872802"/>
                  </a:lnTo>
                  <a:lnTo>
                    <a:pt x="0" y="872802"/>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5101906" y="6861186"/>
            <a:ext cx="7141200" cy="1855587"/>
          </a:xfrm>
          <a:custGeom>
            <a:avLst/>
            <a:gdLst/>
            <a:ahLst/>
            <a:cxnLst/>
            <a:rect l="l" t="t" r="r" b="b"/>
            <a:pathLst>
              <a:path w="7141200" h="1855587">
                <a:moveTo>
                  <a:pt x="0" y="0"/>
                </a:moveTo>
                <a:lnTo>
                  <a:pt x="7141199" y="0"/>
                </a:lnTo>
                <a:lnTo>
                  <a:pt x="7141199" y="1855588"/>
                </a:lnTo>
                <a:lnTo>
                  <a:pt x="0" y="1855588"/>
                </a:lnTo>
                <a:lnTo>
                  <a:pt x="0" y="0"/>
                </a:lnTo>
                <a:close/>
              </a:path>
            </a:pathLst>
          </a:custGeom>
          <a:blipFill>
            <a:blip r:embed="rId5"/>
            <a:stretch>
              <a:fillRect l="-66263" t="-440226" r="-181381" b="-212347"/>
            </a:stretch>
          </a:blipFill>
        </p:spPr>
      </p:sp>
      <p:sp>
        <p:nvSpPr>
          <p:cNvPr id="8" name="TextBox 8"/>
          <p:cNvSpPr txBox="1"/>
          <p:nvPr/>
        </p:nvSpPr>
        <p:spPr>
          <a:xfrm>
            <a:off x="1862883" y="4591061"/>
            <a:ext cx="14093405" cy="2270125"/>
          </a:xfrm>
          <a:prstGeom prst="rect">
            <a:avLst/>
          </a:prstGeom>
        </p:spPr>
        <p:txBody>
          <a:bodyPr lIns="0" tIns="0" rIns="0" bIns="0" rtlCol="0" anchor="t">
            <a:spAutoFit/>
          </a:bodyPr>
          <a:lstStyle/>
          <a:p>
            <a:pPr>
              <a:lnSpc>
                <a:spcPts val="4550"/>
              </a:lnSpc>
            </a:pPr>
            <a:r>
              <a:rPr lang="en-US" sz="3500">
                <a:solidFill>
                  <a:srgbClr val="000000"/>
                </a:solidFill>
                <a:latin typeface="Open Sauce"/>
              </a:rPr>
              <a:t>As you can see, Linear Regression did not give us good results, the R2 value is very low, while in Random Forest we received a very high R2 value, which indicating accuracy in the data.</a:t>
            </a:r>
          </a:p>
          <a:p>
            <a:pPr>
              <a:lnSpc>
                <a:spcPts val="4550"/>
              </a:lnSpc>
              <a:spcBef>
                <a:spcPct val="0"/>
              </a:spcBef>
            </a:pPr>
            <a:endParaRPr lang="en-US" sz="3500">
              <a:solidFill>
                <a:srgbClr val="000000"/>
              </a:solidFill>
              <a:latin typeface="Open Sauce"/>
            </a:endParaRPr>
          </a:p>
        </p:txBody>
      </p:sp>
      <p:sp>
        <p:nvSpPr>
          <p:cNvPr id="9" name="TextBox 9"/>
          <p:cNvSpPr txBox="1"/>
          <p:nvPr/>
        </p:nvSpPr>
        <p:spPr>
          <a:xfrm>
            <a:off x="1731032" y="1245649"/>
            <a:ext cx="14357107" cy="2273300"/>
          </a:xfrm>
          <a:prstGeom prst="rect">
            <a:avLst/>
          </a:prstGeom>
        </p:spPr>
        <p:txBody>
          <a:bodyPr lIns="0" tIns="0" rIns="0" bIns="0" rtlCol="0" anchor="t">
            <a:spAutoFit/>
          </a:bodyPr>
          <a:lstStyle/>
          <a:p>
            <a:pPr algn="ctr">
              <a:lnSpc>
                <a:spcPts val="9099"/>
              </a:lnSpc>
              <a:spcBef>
                <a:spcPct val="0"/>
              </a:spcBef>
            </a:pPr>
            <a:r>
              <a:rPr lang="en-US" sz="6999">
                <a:solidFill>
                  <a:srgbClr val="000000"/>
                </a:solidFill>
                <a:latin typeface="Oswald Bold"/>
              </a:rPr>
              <a:t>THE RESULT OF THE STUDY ACCORDING TO THE MODELS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5011315" y="6473498"/>
            <a:ext cx="7629294" cy="7828566"/>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62883" y="651556"/>
            <a:ext cx="14562234" cy="2626053"/>
            <a:chOff x="0" y="0"/>
            <a:chExt cx="3835321" cy="691635"/>
          </a:xfrm>
        </p:grpSpPr>
        <p:sp>
          <p:nvSpPr>
            <p:cNvPr id="4" name="Freeform 4"/>
            <p:cNvSpPr/>
            <p:nvPr/>
          </p:nvSpPr>
          <p:spPr>
            <a:xfrm>
              <a:off x="0" y="0"/>
              <a:ext cx="3835321" cy="691635"/>
            </a:xfrm>
            <a:custGeom>
              <a:avLst/>
              <a:gdLst/>
              <a:ahLst/>
              <a:cxnLst/>
              <a:rect l="l" t="t" r="r" b="b"/>
              <a:pathLst>
                <a:path w="3835321" h="691635">
                  <a:moveTo>
                    <a:pt x="0" y="0"/>
                  </a:moveTo>
                  <a:lnTo>
                    <a:pt x="3835321" y="0"/>
                  </a:lnTo>
                  <a:lnTo>
                    <a:pt x="3835321" y="691635"/>
                  </a:lnTo>
                  <a:lnTo>
                    <a:pt x="0" y="691635"/>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SUMMARY</a:t>
            </a:r>
          </a:p>
        </p:txBody>
      </p:sp>
      <p:sp>
        <p:nvSpPr>
          <p:cNvPr id="7" name="Freeform 7"/>
          <p:cNvSpPr/>
          <p:nvPr/>
        </p:nvSpPr>
        <p:spPr>
          <a:xfrm rot="2016048">
            <a:off x="12243487" y="620900"/>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862883" y="4261735"/>
            <a:ext cx="14562234" cy="2476500"/>
          </a:xfrm>
          <a:prstGeom prst="rect">
            <a:avLst/>
          </a:prstGeom>
        </p:spPr>
        <p:txBody>
          <a:bodyPr lIns="0" tIns="0" rIns="0" bIns="0" rtlCol="0" anchor="t">
            <a:spAutoFit/>
          </a:bodyPr>
          <a:lstStyle/>
          <a:p>
            <a:pPr>
              <a:lnSpc>
                <a:spcPts val="3900"/>
              </a:lnSpc>
              <a:spcBef>
                <a:spcPct val="0"/>
              </a:spcBef>
            </a:pPr>
            <a:r>
              <a:rPr lang="en-US" sz="3000" dirty="0">
                <a:solidFill>
                  <a:srgbClr val="231F20"/>
                </a:solidFill>
                <a:latin typeface="Open Sauce"/>
              </a:rPr>
              <a:t>In this project, we investigated the features of the books and their parameters to predict the rating. To predict this, we used linear regression, and a random forest regression. The Random Forest Regression model has the smallest RMSE and the highest R2 score. This shows that this model fits the data well. The R2 score is 0.984 and we can use this model to predict the rating.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862883" y="495606"/>
            <a:ext cx="14562234" cy="2626053"/>
            <a:chOff x="0" y="0"/>
            <a:chExt cx="3835321" cy="691635"/>
          </a:xfrm>
        </p:grpSpPr>
        <p:sp>
          <p:nvSpPr>
            <p:cNvPr id="3" name="Freeform 3"/>
            <p:cNvSpPr/>
            <p:nvPr/>
          </p:nvSpPr>
          <p:spPr>
            <a:xfrm>
              <a:off x="0" y="0"/>
              <a:ext cx="3835321" cy="691635"/>
            </a:xfrm>
            <a:custGeom>
              <a:avLst/>
              <a:gdLst/>
              <a:ahLst/>
              <a:cxnLst/>
              <a:rect l="l" t="t" r="r" b="b"/>
              <a:pathLst>
                <a:path w="3835321" h="691635">
                  <a:moveTo>
                    <a:pt x="0" y="0"/>
                  </a:moveTo>
                  <a:lnTo>
                    <a:pt x="3835321" y="0"/>
                  </a:lnTo>
                  <a:lnTo>
                    <a:pt x="3835321" y="691635"/>
                  </a:lnTo>
                  <a:lnTo>
                    <a:pt x="0" y="691635"/>
                  </a:lnTo>
                  <a:close/>
                </a:path>
              </a:pathLst>
            </a:custGeom>
            <a:solidFill>
              <a:srgbClr val="CCCCC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4311977" y="1066635"/>
            <a:ext cx="9664046" cy="1350644"/>
          </a:xfrm>
          <a:prstGeom prst="rect">
            <a:avLst/>
          </a:prstGeom>
        </p:spPr>
        <p:txBody>
          <a:bodyPr lIns="0" tIns="0" rIns="0" bIns="0" rtlCol="0" anchor="t">
            <a:spAutoFit/>
          </a:bodyPr>
          <a:lstStyle/>
          <a:p>
            <a:pPr algn="ctr">
              <a:lnSpc>
                <a:spcPts val="11040"/>
              </a:lnSpc>
            </a:pPr>
            <a:r>
              <a:rPr lang="en-US" sz="8000" spc="784">
                <a:solidFill>
                  <a:srgbClr val="231F20"/>
                </a:solidFill>
                <a:latin typeface="Oswald Bold"/>
              </a:rPr>
              <a:t>INTRODUCTION </a:t>
            </a:r>
          </a:p>
        </p:txBody>
      </p:sp>
      <p:sp>
        <p:nvSpPr>
          <p:cNvPr id="6" name="Freeform 6"/>
          <p:cNvSpPr/>
          <p:nvPr/>
        </p:nvSpPr>
        <p:spPr>
          <a:xfrm rot="2016048">
            <a:off x="10987231" y="1070378"/>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571768" y="3448050"/>
            <a:ext cx="13144463" cy="1695450"/>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spc="294" dirty="0">
                <a:solidFill>
                  <a:srgbClr val="231F20"/>
                </a:solidFill>
                <a:latin typeface="Montserrat Classic"/>
              </a:rPr>
              <a:t>The chosen topic is predicting the rating for books based on different parameters. </a:t>
            </a:r>
          </a:p>
          <a:p>
            <a:pPr>
              <a:lnSpc>
                <a:spcPts val="4500"/>
              </a:lnSpc>
            </a:pPr>
            <a:endParaRPr lang="en-US" sz="3000" spc="294" dirty="0">
              <a:solidFill>
                <a:srgbClr val="231F20"/>
              </a:solidFill>
              <a:latin typeface="Montserrat Classic"/>
            </a:endParaRPr>
          </a:p>
        </p:txBody>
      </p:sp>
      <p:sp>
        <p:nvSpPr>
          <p:cNvPr id="8" name="TextBox 8"/>
          <p:cNvSpPr txBox="1"/>
          <p:nvPr/>
        </p:nvSpPr>
        <p:spPr>
          <a:xfrm>
            <a:off x="2500660" y="5631720"/>
            <a:ext cx="13286680" cy="2838450"/>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dirty="0">
                <a:solidFill>
                  <a:srgbClr val="231F20"/>
                </a:solidFill>
                <a:latin typeface="Montserrat Classic"/>
              </a:rPr>
              <a:t>The topic of the project is actually examining which parameters of a book contribute to a higher rating, and thus it is possible to be used by readers to choose a favorite book, or used by stores in selling books that will be more loved.</a:t>
            </a:r>
          </a:p>
          <a:p>
            <a:pPr>
              <a:lnSpc>
                <a:spcPts val="4500"/>
              </a:lnSpc>
            </a:pPr>
            <a:endParaRPr lang="en-US" sz="3000" dirty="0">
              <a:solidFill>
                <a:srgbClr val="231F20"/>
              </a:solidFill>
              <a:latin typeface="Montserrat Classic"/>
            </a:endParaRPr>
          </a:p>
        </p:txBody>
      </p:sp>
      <p:sp>
        <p:nvSpPr>
          <p:cNvPr id="9" name="Freeform 9"/>
          <p:cNvSpPr/>
          <p:nvPr/>
        </p:nvSpPr>
        <p:spPr>
          <a:xfrm>
            <a:off x="-11982075" y="3833329"/>
            <a:ext cx="15841853" cy="16255633"/>
          </a:xfrm>
          <a:custGeom>
            <a:avLst/>
            <a:gdLst/>
            <a:ahLst/>
            <a:cxnLst/>
            <a:rect l="l" t="t" r="r" b="b"/>
            <a:pathLst>
              <a:path w="15841853" h="16255633">
                <a:moveTo>
                  <a:pt x="0" y="0"/>
                </a:moveTo>
                <a:lnTo>
                  <a:pt x="15841853" y="0"/>
                </a:lnTo>
                <a:lnTo>
                  <a:pt x="15841853" y="16255633"/>
                </a:lnTo>
                <a:lnTo>
                  <a:pt x="0" y="16255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862883" y="504849"/>
            <a:ext cx="14562234" cy="2626053"/>
            <a:chOff x="0" y="0"/>
            <a:chExt cx="3835321" cy="691635"/>
          </a:xfrm>
        </p:grpSpPr>
        <p:sp>
          <p:nvSpPr>
            <p:cNvPr id="4" name="Freeform 4"/>
            <p:cNvSpPr/>
            <p:nvPr/>
          </p:nvSpPr>
          <p:spPr>
            <a:xfrm>
              <a:off x="0" y="0"/>
              <a:ext cx="3835321" cy="691635"/>
            </a:xfrm>
            <a:custGeom>
              <a:avLst/>
              <a:gdLst/>
              <a:ahLst/>
              <a:cxnLst/>
              <a:rect l="l" t="t" r="r" b="b"/>
              <a:pathLst>
                <a:path w="3835321" h="691635">
                  <a:moveTo>
                    <a:pt x="0" y="0"/>
                  </a:moveTo>
                  <a:lnTo>
                    <a:pt x="3835321" y="0"/>
                  </a:lnTo>
                  <a:lnTo>
                    <a:pt x="3835321" y="691635"/>
                  </a:lnTo>
                  <a:lnTo>
                    <a:pt x="0" y="691635"/>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820096" y="981075"/>
            <a:ext cx="8647809" cy="2750819"/>
          </a:xfrm>
          <a:prstGeom prst="rect">
            <a:avLst/>
          </a:prstGeom>
        </p:spPr>
        <p:txBody>
          <a:bodyPr lIns="0" tIns="0" rIns="0" bIns="0" rtlCol="0" anchor="t">
            <a:spAutoFit/>
          </a:bodyPr>
          <a:lstStyle/>
          <a:p>
            <a:pPr>
              <a:lnSpc>
                <a:spcPts val="11040"/>
              </a:lnSpc>
            </a:pPr>
            <a:r>
              <a:rPr lang="en-US" sz="8000" spc="784">
                <a:solidFill>
                  <a:srgbClr val="231F20"/>
                </a:solidFill>
                <a:latin typeface="Oswald Bold"/>
              </a:rPr>
              <a:t>CRAWLING STAGE</a:t>
            </a:r>
          </a:p>
          <a:p>
            <a:pPr>
              <a:lnSpc>
                <a:spcPts val="11040"/>
              </a:lnSpc>
            </a:pPr>
            <a:endParaRPr lang="en-US" sz="8000" spc="784">
              <a:solidFill>
                <a:srgbClr val="231F20"/>
              </a:solidFill>
              <a:latin typeface="Oswald Bold"/>
            </a:endParaRPr>
          </a:p>
        </p:txBody>
      </p:sp>
      <p:sp>
        <p:nvSpPr>
          <p:cNvPr id="7" name="Freeform 7"/>
          <p:cNvSpPr/>
          <p:nvPr/>
        </p:nvSpPr>
        <p:spPr>
          <a:xfrm>
            <a:off x="-646860" y="7713583"/>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625853" y="4131897"/>
            <a:ext cx="15455119" cy="3124534"/>
          </a:xfrm>
          <a:prstGeom prst="rect">
            <a:avLst/>
          </a:prstGeom>
        </p:spPr>
        <p:txBody>
          <a:bodyPr lIns="0" tIns="0" rIns="0" bIns="0" rtlCol="0" anchor="t">
            <a:spAutoFit/>
          </a:bodyPr>
          <a:lstStyle/>
          <a:p>
            <a:pPr marL="644858" lvl="1" indent="-322429" algn="just">
              <a:lnSpc>
                <a:spcPts val="4181"/>
              </a:lnSpc>
              <a:buFont typeface="Arial"/>
              <a:buChar char="•"/>
            </a:pPr>
            <a:r>
              <a:rPr lang="en-US" sz="2986">
                <a:solidFill>
                  <a:srgbClr val="000000"/>
                </a:solidFill>
                <a:latin typeface="Montserrat Classic"/>
              </a:rPr>
              <a:t>Creating a function that pulls relevant data from each page using BeautifulSoup</a:t>
            </a:r>
          </a:p>
          <a:p>
            <a:pPr marL="644858" lvl="1" indent="-322429" algn="just">
              <a:lnSpc>
                <a:spcPts val="4181"/>
              </a:lnSpc>
              <a:buFont typeface="Arial"/>
              <a:buChar char="•"/>
            </a:pPr>
            <a:r>
              <a:rPr lang="en-US" sz="2986">
                <a:solidFill>
                  <a:srgbClr val="000000"/>
                </a:solidFill>
                <a:latin typeface="Montserrat Classic"/>
              </a:rPr>
              <a:t>Checks at each parameter whether there are missing data and defines them as -NONE</a:t>
            </a:r>
          </a:p>
          <a:p>
            <a:pPr marL="644858" lvl="1" indent="-322429" algn="just">
              <a:lnSpc>
                <a:spcPts val="4181"/>
              </a:lnSpc>
              <a:buFont typeface="Arial"/>
              <a:buChar char="•"/>
            </a:pPr>
            <a:r>
              <a:rPr lang="en-US" sz="2986">
                <a:solidFill>
                  <a:srgbClr val="000000"/>
                </a:solidFill>
                <a:latin typeface="Montserrat Classic"/>
              </a:rPr>
              <a:t>Creating a loop that goes over the url and collects books</a:t>
            </a:r>
          </a:p>
          <a:p>
            <a:pPr marL="644858" lvl="1" indent="-322429" algn="just">
              <a:lnSpc>
                <a:spcPts val="4181"/>
              </a:lnSpc>
              <a:buFont typeface="Arial"/>
              <a:buChar char="•"/>
            </a:pPr>
            <a:r>
              <a:rPr lang="en-US" sz="2986">
                <a:solidFill>
                  <a:srgbClr val="000000"/>
                </a:solidFill>
                <a:latin typeface="Montserrat Classic"/>
              </a:rPr>
              <a:t>Finally puts everything into df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46365" y="0"/>
            <a:ext cx="10642618" cy="7041791"/>
          </a:xfrm>
          <a:custGeom>
            <a:avLst/>
            <a:gdLst/>
            <a:ahLst/>
            <a:cxnLst/>
            <a:rect l="l" t="t" r="r" b="b"/>
            <a:pathLst>
              <a:path w="10642618" h="7041791">
                <a:moveTo>
                  <a:pt x="0" y="0"/>
                </a:moveTo>
                <a:lnTo>
                  <a:pt x="10642619" y="0"/>
                </a:lnTo>
                <a:lnTo>
                  <a:pt x="10642619" y="7041791"/>
                </a:lnTo>
                <a:lnTo>
                  <a:pt x="0" y="7041791"/>
                </a:lnTo>
                <a:lnTo>
                  <a:pt x="0" y="0"/>
                </a:lnTo>
                <a:close/>
              </a:path>
            </a:pathLst>
          </a:custGeom>
          <a:blipFill>
            <a:blip r:embed="rId2"/>
            <a:stretch>
              <a:fillRect l="-36370" t="-20965" r="-40959" b="-29788"/>
            </a:stretch>
          </a:blipFill>
        </p:spPr>
      </p:sp>
      <p:sp>
        <p:nvSpPr>
          <p:cNvPr id="3" name="Freeform 3"/>
          <p:cNvSpPr/>
          <p:nvPr/>
        </p:nvSpPr>
        <p:spPr>
          <a:xfrm>
            <a:off x="10277069" y="3795621"/>
            <a:ext cx="8010931" cy="6491379"/>
          </a:xfrm>
          <a:custGeom>
            <a:avLst/>
            <a:gdLst/>
            <a:ahLst/>
            <a:cxnLst/>
            <a:rect l="l" t="t" r="r" b="b"/>
            <a:pathLst>
              <a:path w="8010931" h="6491379">
                <a:moveTo>
                  <a:pt x="0" y="0"/>
                </a:moveTo>
                <a:lnTo>
                  <a:pt x="8010931" y="0"/>
                </a:lnTo>
                <a:lnTo>
                  <a:pt x="8010931" y="6491379"/>
                </a:lnTo>
                <a:lnTo>
                  <a:pt x="0" y="6491379"/>
                </a:lnTo>
                <a:lnTo>
                  <a:pt x="0" y="0"/>
                </a:lnTo>
                <a:close/>
              </a:path>
            </a:pathLst>
          </a:custGeom>
          <a:blipFill>
            <a:blip r:embed="rId3"/>
            <a:stretch>
              <a:fillRect l="-38266" t="-31978" r="-51856"/>
            </a:stretch>
          </a:blipFill>
        </p:spPr>
      </p:sp>
      <p:sp>
        <p:nvSpPr>
          <p:cNvPr id="4" name="Freeform 4"/>
          <p:cNvSpPr/>
          <p:nvPr/>
        </p:nvSpPr>
        <p:spPr>
          <a:xfrm rot="1542221">
            <a:off x="10142750" y="-78829"/>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222431" y="4607506"/>
            <a:ext cx="15841853" cy="16255633"/>
          </a:xfrm>
          <a:custGeom>
            <a:avLst/>
            <a:gdLst/>
            <a:ahLst/>
            <a:cxnLst/>
            <a:rect l="l" t="t" r="r" b="b"/>
            <a:pathLst>
              <a:path w="15841853" h="16255633">
                <a:moveTo>
                  <a:pt x="0" y="0"/>
                </a:moveTo>
                <a:lnTo>
                  <a:pt x="15841852" y="0"/>
                </a:lnTo>
                <a:lnTo>
                  <a:pt x="15841852" y="16255633"/>
                </a:lnTo>
                <a:lnTo>
                  <a:pt x="0" y="162556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639787" y="2235256"/>
            <a:ext cx="17008425" cy="4757179"/>
          </a:xfrm>
          <a:custGeom>
            <a:avLst/>
            <a:gdLst/>
            <a:ahLst/>
            <a:cxnLst/>
            <a:rect l="l" t="t" r="r" b="b"/>
            <a:pathLst>
              <a:path w="17008425" h="4757179">
                <a:moveTo>
                  <a:pt x="0" y="0"/>
                </a:moveTo>
                <a:lnTo>
                  <a:pt x="17008426" y="0"/>
                </a:lnTo>
                <a:lnTo>
                  <a:pt x="17008426" y="4757179"/>
                </a:lnTo>
                <a:lnTo>
                  <a:pt x="0" y="4757179"/>
                </a:lnTo>
                <a:lnTo>
                  <a:pt x="0" y="0"/>
                </a:lnTo>
                <a:close/>
              </a:path>
            </a:pathLst>
          </a:custGeom>
          <a:blipFill>
            <a:blip r:embed="rId2"/>
            <a:stretch>
              <a:fillRect l="-30092" t="-145474" r="-22782" b="-61975"/>
            </a:stretch>
          </a:blipFill>
        </p:spPr>
      </p:sp>
      <p:sp>
        <p:nvSpPr>
          <p:cNvPr id="3" name="Freeform 3"/>
          <p:cNvSpPr/>
          <p:nvPr/>
        </p:nvSpPr>
        <p:spPr>
          <a:xfrm rot="5400000">
            <a:off x="11776078" y="713822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229892" y="617132"/>
            <a:ext cx="11828216" cy="9052735"/>
          </a:xfrm>
          <a:custGeom>
            <a:avLst/>
            <a:gdLst/>
            <a:ahLst/>
            <a:cxnLst/>
            <a:rect l="l" t="t" r="r" b="b"/>
            <a:pathLst>
              <a:path w="11828216" h="9052735">
                <a:moveTo>
                  <a:pt x="0" y="0"/>
                </a:moveTo>
                <a:lnTo>
                  <a:pt x="11828216" y="0"/>
                </a:lnTo>
                <a:lnTo>
                  <a:pt x="11828216" y="9052736"/>
                </a:lnTo>
                <a:lnTo>
                  <a:pt x="0" y="9052736"/>
                </a:lnTo>
                <a:lnTo>
                  <a:pt x="0" y="0"/>
                </a:lnTo>
                <a:close/>
              </a:path>
            </a:pathLst>
          </a:custGeom>
          <a:blipFill>
            <a:blip r:embed="rId2"/>
            <a:stretch>
              <a:fillRect l="-6972" t="-25292" r="-83150" b="-1443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683574" y="644197"/>
            <a:ext cx="14562234" cy="2626053"/>
            <a:chOff x="0" y="0"/>
            <a:chExt cx="3835321" cy="691635"/>
          </a:xfrm>
        </p:grpSpPr>
        <p:sp>
          <p:nvSpPr>
            <p:cNvPr id="3" name="Freeform 3"/>
            <p:cNvSpPr/>
            <p:nvPr/>
          </p:nvSpPr>
          <p:spPr>
            <a:xfrm>
              <a:off x="0" y="0"/>
              <a:ext cx="3835321" cy="691635"/>
            </a:xfrm>
            <a:custGeom>
              <a:avLst/>
              <a:gdLst/>
              <a:ahLst/>
              <a:cxnLst/>
              <a:rect l="l" t="t" r="r" b="b"/>
              <a:pathLst>
                <a:path w="3835321" h="691635">
                  <a:moveTo>
                    <a:pt x="0" y="0"/>
                  </a:moveTo>
                  <a:lnTo>
                    <a:pt x="3835321" y="0"/>
                  </a:lnTo>
                  <a:lnTo>
                    <a:pt x="3835321" y="691635"/>
                  </a:lnTo>
                  <a:lnTo>
                    <a:pt x="0" y="691635"/>
                  </a:lnTo>
                  <a:close/>
                </a:path>
              </a:pathLst>
            </a:custGeom>
            <a:solidFill>
              <a:srgbClr val="CCCCC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3407869">
            <a:off x="11023465" y="1344386"/>
            <a:ext cx="12471670" cy="5351480"/>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407869">
            <a:off x="-5021576" y="7277526"/>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206551" y="962025"/>
            <a:ext cx="5874899" cy="2593976"/>
          </a:xfrm>
          <a:prstGeom prst="rect">
            <a:avLst/>
          </a:prstGeom>
        </p:spPr>
        <p:txBody>
          <a:bodyPr lIns="0" tIns="0" rIns="0" bIns="0" rtlCol="0" anchor="t">
            <a:spAutoFit/>
          </a:bodyPr>
          <a:lstStyle/>
          <a:p>
            <a:pPr algn="ctr">
              <a:lnSpc>
                <a:spcPts val="10399"/>
              </a:lnSpc>
            </a:pPr>
            <a:r>
              <a:rPr lang="en-US" sz="7999">
                <a:solidFill>
                  <a:srgbClr val="000000"/>
                </a:solidFill>
                <a:latin typeface="Oswald Bold"/>
              </a:rPr>
              <a:t>EDA stage</a:t>
            </a:r>
          </a:p>
          <a:p>
            <a:pPr algn="ctr">
              <a:lnSpc>
                <a:spcPts val="10399"/>
              </a:lnSpc>
              <a:spcBef>
                <a:spcPct val="0"/>
              </a:spcBef>
            </a:pPr>
            <a:endParaRPr lang="en-US" sz="7999">
              <a:solidFill>
                <a:srgbClr val="000000"/>
              </a:solidFill>
              <a:latin typeface="Oswald Bold"/>
            </a:endParaRPr>
          </a:p>
        </p:txBody>
      </p:sp>
      <p:sp>
        <p:nvSpPr>
          <p:cNvPr id="8" name="TextBox 8"/>
          <p:cNvSpPr txBox="1"/>
          <p:nvPr/>
        </p:nvSpPr>
        <p:spPr>
          <a:xfrm>
            <a:off x="1898753" y="3524250"/>
            <a:ext cx="12976503" cy="3848100"/>
          </a:xfrm>
          <a:prstGeom prst="rect">
            <a:avLst/>
          </a:prstGeom>
        </p:spPr>
        <p:txBody>
          <a:bodyPr lIns="0" tIns="0" rIns="0" bIns="0" rtlCol="0" anchor="t">
            <a:spAutoFit/>
          </a:bodyPr>
          <a:lstStyle/>
          <a:p>
            <a:pPr>
              <a:lnSpc>
                <a:spcPts val="5100"/>
              </a:lnSpc>
            </a:pPr>
            <a:r>
              <a:rPr lang="en-US" sz="3000">
                <a:solidFill>
                  <a:srgbClr val="000000"/>
                </a:solidFill>
                <a:latin typeface="Montserrat Classic"/>
              </a:rPr>
              <a:t>The stage where we will examine the data we have collected</a:t>
            </a:r>
          </a:p>
          <a:p>
            <a:pPr marL="647700" lvl="1" indent="-323850">
              <a:lnSpc>
                <a:spcPts val="5100"/>
              </a:lnSpc>
              <a:buFont typeface="Arial"/>
              <a:buChar char="•"/>
            </a:pPr>
            <a:r>
              <a:rPr lang="en-US" sz="3000">
                <a:solidFill>
                  <a:srgbClr val="000000"/>
                </a:solidFill>
                <a:latin typeface="Montserrat Classic"/>
              </a:rPr>
              <a:t>Remove duplicates</a:t>
            </a:r>
          </a:p>
          <a:p>
            <a:pPr marL="647700" lvl="1" indent="-323850">
              <a:lnSpc>
                <a:spcPts val="5100"/>
              </a:lnSpc>
              <a:buFont typeface="Arial"/>
              <a:buChar char="•"/>
            </a:pPr>
            <a:r>
              <a:rPr lang="en-US" sz="3000">
                <a:solidFill>
                  <a:srgbClr val="000000"/>
                </a:solidFill>
                <a:latin typeface="Montserrat Classic"/>
              </a:rPr>
              <a:t>Remove  values ​​where there is 'NONE'</a:t>
            </a:r>
          </a:p>
          <a:p>
            <a:pPr marL="647700" lvl="1" indent="-323850">
              <a:lnSpc>
                <a:spcPts val="5100"/>
              </a:lnSpc>
              <a:buFont typeface="Arial"/>
              <a:buChar char="•"/>
            </a:pPr>
            <a:r>
              <a:rPr lang="en-US" sz="3000">
                <a:solidFill>
                  <a:srgbClr val="000000"/>
                </a:solidFill>
                <a:latin typeface="Montserrat Classic"/>
              </a:rPr>
              <a:t>Remove  irrelevant data for the prediction of the model</a:t>
            </a:r>
          </a:p>
          <a:p>
            <a:pPr marL="647700" lvl="1" indent="-323850">
              <a:lnSpc>
                <a:spcPts val="5100"/>
              </a:lnSpc>
              <a:buFont typeface="Arial"/>
              <a:buChar char="•"/>
            </a:pPr>
            <a:r>
              <a:rPr lang="en-US" sz="3000">
                <a:solidFill>
                  <a:srgbClr val="000000"/>
                </a:solidFill>
                <a:latin typeface="Montserrat Classic"/>
              </a:rPr>
              <a:t>Displaying information about the data we have at each stage</a:t>
            </a:r>
          </a:p>
          <a:p>
            <a:pPr marL="647700" lvl="1" indent="-323850">
              <a:lnSpc>
                <a:spcPts val="5100"/>
              </a:lnSpc>
              <a:buFont typeface="Arial"/>
              <a:buChar char="•"/>
            </a:pPr>
            <a:r>
              <a:rPr lang="en-US" sz="3000">
                <a:solidFill>
                  <a:srgbClr val="000000"/>
                </a:solidFill>
                <a:latin typeface="Montserrat Classic"/>
              </a:rPr>
              <a:t>Displaying graphs of the data and comparing them to each other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515745" y="4623318"/>
            <a:ext cx="5854337" cy="5822520"/>
          </a:xfrm>
          <a:custGeom>
            <a:avLst/>
            <a:gdLst/>
            <a:ahLst/>
            <a:cxnLst/>
            <a:rect l="l" t="t" r="r" b="b"/>
            <a:pathLst>
              <a:path w="5854337" h="5822520">
                <a:moveTo>
                  <a:pt x="0" y="0"/>
                </a:moveTo>
                <a:lnTo>
                  <a:pt x="5854337" y="0"/>
                </a:lnTo>
                <a:lnTo>
                  <a:pt x="5854337" y="5822520"/>
                </a:lnTo>
                <a:lnTo>
                  <a:pt x="0" y="5822520"/>
                </a:lnTo>
                <a:lnTo>
                  <a:pt x="0" y="0"/>
                </a:lnTo>
                <a:close/>
              </a:path>
            </a:pathLst>
          </a:custGeom>
          <a:blipFill>
            <a:blip r:embed="rId2"/>
            <a:stretch>
              <a:fillRect l="-76745" t="-72886" r="-221698" b="-52463"/>
            </a:stretch>
          </a:blipFill>
        </p:spPr>
      </p:sp>
      <p:sp>
        <p:nvSpPr>
          <p:cNvPr id="3" name="Freeform 3"/>
          <p:cNvSpPr/>
          <p:nvPr/>
        </p:nvSpPr>
        <p:spPr>
          <a:xfrm>
            <a:off x="831374" y="0"/>
            <a:ext cx="15896447" cy="4623318"/>
          </a:xfrm>
          <a:custGeom>
            <a:avLst/>
            <a:gdLst/>
            <a:ahLst/>
            <a:cxnLst/>
            <a:rect l="l" t="t" r="r" b="b"/>
            <a:pathLst>
              <a:path w="15896447" h="4623318">
                <a:moveTo>
                  <a:pt x="0" y="0"/>
                </a:moveTo>
                <a:lnTo>
                  <a:pt x="15896447" y="0"/>
                </a:lnTo>
                <a:lnTo>
                  <a:pt x="15896447" y="4623318"/>
                </a:lnTo>
                <a:lnTo>
                  <a:pt x="0" y="4623318"/>
                </a:lnTo>
                <a:lnTo>
                  <a:pt x="0" y="0"/>
                </a:lnTo>
                <a:close/>
              </a:path>
            </a:pathLst>
          </a:custGeom>
          <a:blipFill>
            <a:blip r:embed="rId3"/>
            <a:stretch>
              <a:fillRect l="-31066" t="-126651" r="-29418" b="-83734"/>
            </a:stretch>
          </a:blipFill>
        </p:spPr>
      </p:sp>
      <p:grpSp>
        <p:nvGrpSpPr>
          <p:cNvPr id="4" name="Group 4"/>
          <p:cNvGrpSpPr/>
          <p:nvPr/>
        </p:nvGrpSpPr>
        <p:grpSpPr>
          <a:xfrm>
            <a:off x="7001790" y="5544319"/>
            <a:ext cx="850592" cy="273591"/>
            <a:chOff x="0" y="0"/>
            <a:chExt cx="224024" cy="72057"/>
          </a:xfrm>
        </p:grpSpPr>
        <p:sp>
          <p:nvSpPr>
            <p:cNvPr id="5" name="Freeform 5"/>
            <p:cNvSpPr/>
            <p:nvPr/>
          </p:nvSpPr>
          <p:spPr>
            <a:xfrm>
              <a:off x="0" y="0"/>
              <a:ext cx="224024" cy="72057"/>
            </a:xfrm>
            <a:custGeom>
              <a:avLst/>
              <a:gdLst/>
              <a:ahLst/>
              <a:cxnLst/>
              <a:rect l="l" t="t" r="r" b="b"/>
              <a:pathLst>
                <a:path w="224024" h="72057">
                  <a:moveTo>
                    <a:pt x="0" y="0"/>
                  </a:moveTo>
                  <a:lnTo>
                    <a:pt x="224024" y="0"/>
                  </a:lnTo>
                  <a:lnTo>
                    <a:pt x="224024" y="72057"/>
                  </a:lnTo>
                  <a:lnTo>
                    <a:pt x="0" y="72057"/>
                  </a:lnTo>
                  <a:close/>
                </a:path>
              </a:pathLst>
            </a:custGeom>
            <a:solidFill>
              <a:srgbClr val="CCCCCC">
                <a:alpha val="55686"/>
              </a:srgbClr>
            </a:solidFill>
            <a:ln w="762000">
              <a:solidFill>
                <a:srgbClr val="CCCCCC">
                  <a:alpha val="55686"/>
                </a:srgbClr>
              </a:solidFill>
            </a:ln>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3676627" y="1028700"/>
            <a:ext cx="4388881" cy="3672704"/>
          </a:xfrm>
          <a:custGeom>
            <a:avLst/>
            <a:gdLst/>
            <a:ahLst/>
            <a:cxnLst/>
            <a:rect l="l" t="t" r="r" b="b"/>
            <a:pathLst>
              <a:path w="4388881" h="3672704">
                <a:moveTo>
                  <a:pt x="0" y="0"/>
                </a:moveTo>
                <a:lnTo>
                  <a:pt x="4388881" y="0"/>
                </a:lnTo>
                <a:lnTo>
                  <a:pt x="4388881" y="3672704"/>
                </a:lnTo>
                <a:lnTo>
                  <a:pt x="0" y="3672704"/>
                </a:lnTo>
                <a:lnTo>
                  <a:pt x="0" y="0"/>
                </a:lnTo>
                <a:close/>
              </a:path>
            </a:pathLst>
          </a:custGeom>
          <a:blipFill>
            <a:blip r:embed="rId2"/>
            <a:stretch>
              <a:fillRect l="-64528" t="-62820" r="-142092" b="-43285"/>
            </a:stretch>
          </a:blipFill>
        </p:spPr>
      </p:sp>
      <p:sp>
        <p:nvSpPr>
          <p:cNvPr id="3" name="Freeform 3"/>
          <p:cNvSpPr/>
          <p:nvPr/>
        </p:nvSpPr>
        <p:spPr>
          <a:xfrm>
            <a:off x="9109703" y="1028700"/>
            <a:ext cx="4430889" cy="3690203"/>
          </a:xfrm>
          <a:custGeom>
            <a:avLst/>
            <a:gdLst/>
            <a:ahLst/>
            <a:cxnLst/>
            <a:rect l="l" t="t" r="r" b="b"/>
            <a:pathLst>
              <a:path w="4430889" h="3690203">
                <a:moveTo>
                  <a:pt x="0" y="0"/>
                </a:moveTo>
                <a:lnTo>
                  <a:pt x="4430889" y="0"/>
                </a:lnTo>
                <a:lnTo>
                  <a:pt x="4430889" y="3690203"/>
                </a:lnTo>
                <a:lnTo>
                  <a:pt x="0" y="3690203"/>
                </a:lnTo>
                <a:lnTo>
                  <a:pt x="0" y="0"/>
                </a:lnTo>
                <a:close/>
              </a:path>
            </a:pathLst>
          </a:custGeom>
          <a:blipFill>
            <a:blip r:embed="rId3"/>
            <a:stretch>
              <a:fillRect l="-63598" t="-64078" r="-140115" b="-41050"/>
            </a:stretch>
          </a:blipFill>
        </p:spPr>
      </p:sp>
      <p:sp>
        <p:nvSpPr>
          <p:cNvPr id="4" name="Freeform 4"/>
          <p:cNvSpPr/>
          <p:nvPr/>
        </p:nvSpPr>
        <p:spPr>
          <a:xfrm>
            <a:off x="4642562" y="1028700"/>
            <a:ext cx="4333791" cy="3691067"/>
          </a:xfrm>
          <a:custGeom>
            <a:avLst/>
            <a:gdLst/>
            <a:ahLst/>
            <a:cxnLst/>
            <a:rect l="l" t="t" r="r" b="b"/>
            <a:pathLst>
              <a:path w="4333791" h="3691067">
                <a:moveTo>
                  <a:pt x="0" y="0"/>
                </a:moveTo>
                <a:lnTo>
                  <a:pt x="4333791" y="0"/>
                </a:lnTo>
                <a:lnTo>
                  <a:pt x="4333791" y="3691067"/>
                </a:lnTo>
                <a:lnTo>
                  <a:pt x="0" y="3691067"/>
                </a:lnTo>
                <a:lnTo>
                  <a:pt x="0" y="0"/>
                </a:lnTo>
                <a:close/>
              </a:path>
            </a:pathLst>
          </a:custGeom>
          <a:blipFill>
            <a:blip r:embed="rId4"/>
            <a:stretch>
              <a:fillRect l="-67629" t="-66031" r="-142888" b="-39049"/>
            </a:stretch>
          </a:blipFill>
        </p:spPr>
      </p:sp>
      <p:sp>
        <p:nvSpPr>
          <p:cNvPr id="5" name="Freeform 5"/>
          <p:cNvSpPr/>
          <p:nvPr/>
        </p:nvSpPr>
        <p:spPr>
          <a:xfrm>
            <a:off x="123065" y="1028700"/>
            <a:ext cx="4386147" cy="3700162"/>
          </a:xfrm>
          <a:custGeom>
            <a:avLst/>
            <a:gdLst/>
            <a:ahLst/>
            <a:cxnLst/>
            <a:rect l="l" t="t" r="r" b="b"/>
            <a:pathLst>
              <a:path w="4386147" h="3700162">
                <a:moveTo>
                  <a:pt x="0" y="0"/>
                </a:moveTo>
                <a:lnTo>
                  <a:pt x="4386147" y="0"/>
                </a:lnTo>
                <a:lnTo>
                  <a:pt x="4386147" y="3700162"/>
                </a:lnTo>
                <a:lnTo>
                  <a:pt x="0" y="3700162"/>
                </a:lnTo>
                <a:lnTo>
                  <a:pt x="0" y="0"/>
                </a:lnTo>
                <a:close/>
              </a:path>
            </a:pathLst>
          </a:custGeom>
          <a:blipFill>
            <a:blip r:embed="rId5"/>
            <a:stretch>
              <a:fillRect l="-64408" t="-59990" r="-142403" b="-44586"/>
            </a:stretch>
          </a:blipFill>
        </p:spPr>
      </p:sp>
      <p:sp>
        <p:nvSpPr>
          <p:cNvPr id="6" name="Freeform 6"/>
          <p:cNvSpPr/>
          <p:nvPr/>
        </p:nvSpPr>
        <p:spPr>
          <a:xfrm rot="6000">
            <a:off x="120004" y="5940153"/>
            <a:ext cx="4395003" cy="3518760"/>
          </a:xfrm>
          <a:custGeom>
            <a:avLst/>
            <a:gdLst/>
            <a:ahLst/>
            <a:cxnLst/>
            <a:rect l="l" t="t" r="r" b="b"/>
            <a:pathLst>
              <a:path w="4395003" h="3518760">
                <a:moveTo>
                  <a:pt x="0" y="7660"/>
                </a:moveTo>
                <a:lnTo>
                  <a:pt x="4388875" y="0"/>
                </a:lnTo>
                <a:lnTo>
                  <a:pt x="4395003" y="3511099"/>
                </a:lnTo>
                <a:lnTo>
                  <a:pt x="6128" y="3518759"/>
                </a:lnTo>
                <a:lnTo>
                  <a:pt x="0" y="7660"/>
                </a:lnTo>
                <a:close/>
              </a:path>
            </a:pathLst>
          </a:custGeom>
          <a:blipFill>
            <a:blip r:embed="rId6"/>
            <a:stretch>
              <a:fillRect l="-60514" t="-67725" r="-134769" b="-39733"/>
            </a:stretch>
          </a:blipFill>
        </p:spPr>
      </p:sp>
      <p:sp>
        <p:nvSpPr>
          <p:cNvPr id="7" name="Freeform 7"/>
          <p:cNvSpPr/>
          <p:nvPr/>
        </p:nvSpPr>
        <p:spPr>
          <a:xfrm>
            <a:off x="4642562" y="5943980"/>
            <a:ext cx="4333791" cy="3511105"/>
          </a:xfrm>
          <a:custGeom>
            <a:avLst/>
            <a:gdLst/>
            <a:ahLst/>
            <a:cxnLst/>
            <a:rect l="l" t="t" r="r" b="b"/>
            <a:pathLst>
              <a:path w="4333791" h="3511105">
                <a:moveTo>
                  <a:pt x="0" y="0"/>
                </a:moveTo>
                <a:lnTo>
                  <a:pt x="4333791" y="0"/>
                </a:lnTo>
                <a:lnTo>
                  <a:pt x="4333791" y="3511105"/>
                </a:lnTo>
                <a:lnTo>
                  <a:pt x="0" y="3511105"/>
                </a:lnTo>
                <a:lnTo>
                  <a:pt x="0" y="0"/>
                </a:lnTo>
                <a:close/>
              </a:path>
            </a:pathLst>
          </a:custGeom>
          <a:blipFill>
            <a:blip r:embed="rId7"/>
            <a:stretch>
              <a:fillRect l="-62669" t="-69648" r="-137012" b="-38420"/>
            </a:stretch>
          </a:blipFill>
        </p:spPr>
      </p:sp>
      <p:sp>
        <p:nvSpPr>
          <p:cNvPr id="8" name="Freeform 8"/>
          <p:cNvSpPr/>
          <p:nvPr/>
        </p:nvSpPr>
        <p:spPr>
          <a:xfrm>
            <a:off x="9109703" y="5898110"/>
            <a:ext cx="4380437" cy="3602845"/>
          </a:xfrm>
          <a:custGeom>
            <a:avLst/>
            <a:gdLst/>
            <a:ahLst/>
            <a:cxnLst/>
            <a:rect l="l" t="t" r="r" b="b"/>
            <a:pathLst>
              <a:path w="4380437" h="3602845">
                <a:moveTo>
                  <a:pt x="0" y="0"/>
                </a:moveTo>
                <a:lnTo>
                  <a:pt x="4380437" y="0"/>
                </a:lnTo>
                <a:lnTo>
                  <a:pt x="4380437" y="3602845"/>
                </a:lnTo>
                <a:lnTo>
                  <a:pt x="0" y="3602845"/>
                </a:lnTo>
                <a:lnTo>
                  <a:pt x="0" y="0"/>
                </a:lnTo>
                <a:close/>
              </a:path>
            </a:pathLst>
          </a:custGeom>
          <a:blipFill>
            <a:blip r:embed="rId8"/>
            <a:stretch>
              <a:fillRect l="-64855" t="-67970" r="-142356" b="-42132"/>
            </a:stretch>
          </a:blipFill>
        </p:spPr>
      </p:sp>
      <p:sp>
        <p:nvSpPr>
          <p:cNvPr id="9" name="Freeform 9"/>
          <p:cNvSpPr/>
          <p:nvPr/>
        </p:nvSpPr>
        <p:spPr>
          <a:xfrm>
            <a:off x="13677851" y="5898110"/>
            <a:ext cx="4383711" cy="3615004"/>
          </a:xfrm>
          <a:custGeom>
            <a:avLst/>
            <a:gdLst/>
            <a:ahLst/>
            <a:cxnLst/>
            <a:rect l="l" t="t" r="r" b="b"/>
            <a:pathLst>
              <a:path w="4383711" h="3615004">
                <a:moveTo>
                  <a:pt x="0" y="0"/>
                </a:moveTo>
                <a:lnTo>
                  <a:pt x="4383711" y="0"/>
                </a:lnTo>
                <a:lnTo>
                  <a:pt x="4383711" y="3615004"/>
                </a:lnTo>
                <a:lnTo>
                  <a:pt x="0" y="3615004"/>
                </a:lnTo>
                <a:lnTo>
                  <a:pt x="0" y="0"/>
                </a:lnTo>
                <a:close/>
              </a:path>
            </a:pathLst>
          </a:custGeom>
          <a:blipFill>
            <a:blip r:embed="rId9"/>
            <a:stretch>
              <a:fillRect l="-65118" t="-67465" r="-141863" b="-41930"/>
            </a:stretch>
          </a:blipFill>
        </p:spPr>
      </p:sp>
      <p:sp>
        <p:nvSpPr>
          <p:cNvPr id="10" name="TextBox 10"/>
          <p:cNvSpPr txBox="1"/>
          <p:nvPr/>
        </p:nvSpPr>
        <p:spPr>
          <a:xfrm>
            <a:off x="6950154" y="238125"/>
            <a:ext cx="4409004" cy="49530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Open Sauce"/>
              </a:rPr>
              <a:t>Before handling outliers</a:t>
            </a:r>
          </a:p>
        </p:txBody>
      </p:sp>
      <p:sp>
        <p:nvSpPr>
          <p:cNvPr id="11" name="TextBox 11"/>
          <p:cNvSpPr txBox="1"/>
          <p:nvPr/>
        </p:nvSpPr>
        <p:spPr>
          <a:xfrm>
            <a:off x="6950154" y="5105400"/>
            <a:ext cx="4064913" cy="49530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Open Sauce"/>
              </a:rPr>
              <a:t>After handling outliers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360</Words>
  <Application>Microsoft Office PowerPoint</Application>
  <PresentationFormat>מותאם אישית</PresentationFormat>
  <Paragraphs>33</Paragraphs>
  <Slides>19</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19</vt:i4>
      </vt:variant>
    </vt:vector>
  </HeadingPairs>
  <TitlesOfParts>
    <vt:vector size="27" baseType="lpstr">
      <vt:lpstr>Open Sauce</vt:lpstr>
      <vt:lpstr>Open Sauce Bold</vt:lpstr>
      <vt:lpstr>Arial</vt:lpstr>
      <vt:lpstr>Oswald Bold</vt:lpstr>
      <vt:lpstr>Montserrat Classic</vt:lpstr>
      <vt:lpstr>Calibri</vt:lpstr>
      <vt:lpstr>Montserrat Classic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Shaylee Nahum</cp:lastModifiedBy>
  <cp:revision>3</cp:revision>
  <dcterms:created xsi:type="dcterms:W3CDTF">2006-08-16T00:00:00Z</dcterms:created>
  <dcterms:modified xsi:type="dcterms:W3CDTF">2023-06-18T21:00:26Z</dcterms:modified>
  <dc:identifier>DAFl_bb8lys</dc:identifier>
</cp:coreProperties>
</file>